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54" r:id="rId2"/>
    <p:sldId id="455" r:id="rId3"/>
    <p:sldId id="513" r:id="rId4"/>
    <p:sldId id="456" r:id="rId5"/>
    <p:sldId id="514" r:id="rId6"/>
    <p:sldId id="502" r:id="rId7"/>
    <p:sldId id="504" r:id="rId8"/>
    <p:sldId id="503" r:id="rId9"/>
    <p:sldId id="507" r:id="rId10"/>
    <p:sldId id="510" r:id="rId11"/>
    <p:sldId id="505" r:id="rId12"/>
    <p:sldId id="506" r:id="rId13"/>
    <p:sldId id="515" r:id="rId14"/>
    <p:sldId id="524" r:id="rId15"/>
    <p:sldId id="523" r:id="rId16"/>
    <p:sldId id="517" r:id="rId17"/>
    <p:sldId id="518" r:id="rId18"/>
    <p:sldId id="508" r:id="rId19"/>
    <p:sldId id="509" r:id="rId20"/>
    <p:sldId id="519" r:id="rId21"/>
    <p:sldId id="520" r:id="rId22"/>
    <p:sldId id="522" r:id="rId23"/>
    <p:sldId id="521" r:id="rId24"/>
    <p:sldId id="512" r:id="rId25"/>
    <p:sldId id="499" r:id="rId26"/>
  </p:sldIdLst>
  <p:sldSz cx="9144000" cy="6858000" type="screen4x3"/>
  <p:notesSz cx="6662738" cy="9926638"/>
  <p:defaultTextStyle>
    <a:defPPr>
      <a:defRPr lang="en-GB"/>
    </a:defPPr>
    <a:lvl1pPr algn="l" rtl="0" fontAlgn="base">
      <a:spcBef>
        <a:spcPct val="20000"/>
      </a:spcBef>
      <a:spcAft>
        <a:spcPct val="45000"/>
      </a:spcAft>
      <a:buChar char="•"/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45000"/>
      </a:spcAft>
      <a:buChar char="•"/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45000"/>
      </a:spcAft>
      <a:buChar char="•"/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45000"/>
      </a:spcAft>
      <a:buChar char="•"/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45000"/>
      </a:spcAft>
      <a:buChar char="•"/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2163D"/>
    <a:srgbClr val="66FF66"/>
    <a:srgbClr val="FFFFCC"/>
    <a:srgbClr val="FF00FF"/>
    <a:srgbClr val="FFFF66"/>
    <a:srgbClr val="FFFF99"/>
    <a:srgbClr val="000000"/>
    <a:srgbClr val="FF0000"/>
    <a:srgbClr val="5554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271" autoAdjust="0"/>
  </p:normalViewPr>
  <p:slideViewPr>
    <p:cSldViewPr snapToGrid="0">
      <p:cViewPr>
        <p:scale>
          <a:sx n="70" d="100"/>
          <a:sy n="70" d="100"/>
        </p:scale>
        <p:origin x="-516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6" d="100"/>
          <a:sy n="36" d="100"/>
        </p:scale>
        <p:origin x="-2262" y="-78"/>
      </p:cViewPr>
      <p:guideLst>
        <p:guide orient="horz" pos="3126"/>
        <p:guide pos="209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4010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4010" y="9428583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</a:defRPr>
            </a:lvl1pPr>
          </a:lstStyle>
          <a:p>
            <a:fld id="{8E23A20A-21C1-407F-A57C-07E1B051241A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010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74" y="4715153"/>
            <a:ext cx="533019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los estilos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010" y="9428583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</a:defRPr>
            </a:lvl1pPr>
          </a:lstStyle>
          <a:p>
            <a:fld id="{3F97461B-B6C2-4E02-B9B8-B9C3A8B5F747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1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para el instructor</a:t>
            </a:r>
            <a:r>
              <a:rPr lang="en-GB"/>
              <a:t>: en la última diapositiva encontrará ayuda más detallada. Puede consultar texto adicional sobre las lecciones en el panel de notas de algunas diapositivas.]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10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11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12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13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14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para el instructor</a:t>
            </a:r>
            <a:r>
              <a:rPr lang="en-GB"/>
              <a:t>: en la última diapositiva encontrará ayuda más detallada. Puede consultar texto adicional sobre las lecciones en el panel de notas de algunas diapositivas.]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15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16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17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18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19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2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para el instructor</a:t>
            </a:r>
            <a:r>
              <a:rPr lang="en-GB"/>
              <a:t>: en la última diapositiva encontrará ayuda más detallada. Puede consultar texto adicional sobre las lecciones en el panel de notas de algunas diapositivas.]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20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21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22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23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24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25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3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para el instructor</a:t>
            </a:r>
            <a:r>
              <a:rPr lang="en-GB"/>
              <a:t>: en la última diapositiva encontrará ayuda más detallada. Puede consultar texto adicional sobre las lecciones en el panel de notas de algunas diapositivas.]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4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para el instructor</a:t>
            </a:r>
            <a:r>
              <a:rPr lang="en-GB"/>
              <a:t>: en la última diapositiva encontrará ayuda más detallada. Puede consultar texto adicional sobre las lecciones en el panel de notas de algunas diapositivas.]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5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para el instructor</a:t>
            </a:r>
            <a:r>
              <a:rPr lang="en-GB"/>
              <a:t>: en la última diapositiva encontrará ayuda más detallada. Puede consultar texto adicional sobre las lecciones en el panel de notas de algunas diapositivas.]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6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7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8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F4B68-0657-45BC-A545-D1F69506E790}" type="slidenum">
              <a:rPr lang="en-GB"/>
              <a:pPr/>
              <a:t>9</a:t>
            </a:fld>
            <a:endParaRPr lang="en-GB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</a:t>
            </a:r>
            <a:r>
              <a:rPr lang="en-GB" b="1"/>
              <a:t>Nota </a:t>
            </a:r>
            <a:r>
              <a:rPr lang="en-GB" b="1" err="1"/>
              <a:t>para</a:t>
            </a:r>
            <a:r>
              <a:rPr lang="en-GB" b="1"/>
              <a:t> el instructor</a:t>
            </a:r>
            <a:r>
              <a:rPr lang="en-GB"/>
              <a:t>: en la </a:t>
            </a:r>
            <a:r>
              <a:rPr lang="en-GB" err="1"/>
              <a:t>última</a:t>
            </a:r>
            <a:r>
              <a:rPr lang="en-GB"/>
              <a:t> </a:t>
            </a:r>
            <a:r>
              <a:rPr lang="en-GB" err="1"/>
              <a:t>diapositiva</a:t>
            </a:r>
            <a:r>
              <a:rPr lang="en-GB"/>
              <a:t> </a:t>
            </a:r>
            <a:r>
              <a:rPr lang="en-GB" err="1"/>
              <a:t>encontrará</a:t>
            </a:r>
            <a:r>
              <a:rPr lang="en-GB"/>
              <a:t> </a:t>
            </a:r>
            <a:r>
              <a:rPr lang="en-GB" err="1"/>
              <a:t>ayuda</a:t>
            </a:r>
            <a:r>
              <a:rPr lang="en-GB"/>
              <a:t> </a:t>
            </a:r>
            <a:r>
              <a:rPr lang="en-GB" err="1"/>
              <a:t>más</a:t>
            </a:r>
            <a:r>
              <a:rPr lang="en-GB"/>
              <a:t> </a:t>
            </a:r>
            <a:r>
              <a:rPr lang="en-GB" err="1"/>
              <a:t>detallada</a:t>
            </a:r>
            <a:r>
              <a:rPr lang="en-GB"/>
              <a:t>. </a:t>
            </a:r>
            <a:r>
              <a:rPr lang="en-GB" err="1"/>
              <a:t>Puede</a:t>
            </a:r>
            <a:r>
              <a:rPr lang="en-GB"/>
              <a:t> </a:t>
            </a:r>
            <a:r>
              <a:rPr lang="en-GB" err="1"/>
              <a:t>consultar</a:t>
            </a:r>
            <a:r>
              <a:rPr lang="en-GB"/>
              <a:t> </a:t>
            </a:r>
            <a:r>
              <a:rPr lang="en-GB" err="1"/>
              <a:t>texto</a:t>
            </a:r>
            <a:r>
              <a:rPr lang="en-GB"/>
              <a:t> </a:t>
            </a:r>
            <a:r>
              <a:rPr lang="en-GB" err="1"/>
              <a:t>adicional</a:t>
            </a:r>
            <a:r>
              <a:rPr lang="en-GB"/>
              <a:t> </a:t>
            </a:r>
            <a:r>
              <a:rPr lang="en-GB" err="1"/>
              <a:t>sobre</a:t>
            </a:r>
            <a:r>
              <a:rPr lang="en-GB"/>
              <a:t> </a:t>
            </a:r>
            <a:r>
              <a:rPr lang="en-GB" err="1"/>
              <a:t>las</a:t>
            </a:r>
            <a:r>
              <a:rPr lang="en-GB"/>
              <a:t> </a:t>
            </a:r>
            <a:r>
              <a:rPr lang="en-GB" err="1"/>
              <a:t>lecciones</a:t>
            </a:r>
            <a:r>
              <a:rPr lang="en-GB"/>
              <a:t> en el panel de </a:t>
            </a:r>
            <a:r>
              <a:rPr lang="en-GB" err="1"/>
              <a:t>notas</a:t>
            </a:r>
            <a:r>
              <a:rPr lang="en-GB"/>
              <a:t> de </a:t>
            </a:r>
            <a:r>
              <a:rPr lang="en-GB" err="1"/>
              <a:t>algunas</a:t>
            </a:r>
            <a:r>
              <a:rPr lang="en-GB"/>
              <a:t> </a:t>
            </a:r>
            <a:r>
              <a:rPr lang="en-GB" err="1"/>
              <a:t>diapositivas</a:t>
            </a:r>
            <a:r>
              <a:rPr lang="en-GB"/>
              <a:t>.]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/>
            </a:lvl1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Vicente Matas Aguilera. Badajoz 27 febrero 2012</a:t>
            </a:r>
            <a:endParaRPr lang="en-GB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CC280E-B928-4904-8FF9-E08F49E3D0FB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Vicente Matas Aguilera. Badajoz 27 febrero 2012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77A02-002F-4378-9138-A11CA666746E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54800" y="76200"/>
            <a:ext cx="2127250" cy="5867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71463" y="76200"/>
            <a:ext cx="6230937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Vicente Matas Aguilera. Badajoz 27 febrero 2012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C9EA0-FA53-44C6-84BC-16A6030192F5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463" y="76200"/>
            <a:ext cx="8229600" cy="609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Vicente Matas Aguilera. Badajoz 27 febrero 2012</a:t>
            </a: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98D8F3-3BBB-43F9-A0DD-D82E0585E499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463" y="76200"/>
            <a:ext cx="8229600" cy="609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Vicente Matas Aguilera. Badajoz 27 febrero 2012</a:t>
            </a: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DA449F-2DA7-42F0-B093-642FF138C375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Vicente Matas Aguilera. Badajoz 27 febrero 2012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B0DFA-CD89-4467-97A5-B0871FC57E57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Vicente Matas Aguilera. Badajoz 27 febrero 2012</a:t>
            </a:r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20820-5BE6-4608-BE20-00FA2D006549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Vicente Matas Aguilera. Badajoz 27 febrero 2012</a:t>
            </a: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A1647-6FD4-4F42-95CA-E7F2B677350C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Vicente Matas Aguilera. Badajoz 27 febrero 2012</a:t>
            </a:r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E7796-BA46-45AB-87E8-47900AB7450C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Vicente Matas Aguilera. Badajoz 27 febrero 2012</a:t>
            </a: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9696E-599A-49EB-8D0B-570AE4FACBAF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Vicente Matas Aguilera. Badajoz 27 febrero 2012</a:t>
            </a:r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3481-5604-48B6-BEDF-AF948DA6284E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Vicente Matas Aguilera. Badajoz 27 febrero 2012</a:t>
            </a: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49059-5916-45BC-9176-9979606068F8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Vicente Matas Aguilera. Badajoz 27 febrero 2012</a:t>
            </a: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29C8C-F8A6-45FF-BE44-08B8A52525B8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los estilos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0077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  <a:latin typeface="Arial" charset="0"/>
              </a:defRPr>
            </a:lvl1pPr>
          </a:lstStyle>
          <a:p>
            <a:r>
              <a:rPr lang="es-ES" smtClean="0"/>
              <a:t>Vicente Matas Aguilera. Badajoz 27 febrero 2012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54A0C340-EE5A-444E-AABF-53827F009F32}" type="slidenum">
              <a:rPr lang="en-GB"/>
              <a:pPr/>
              <a:t>‹Nº›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gi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gi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g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gi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20.jpeg"/><Relationship Id="rId4" Type="http://schemas.openxmlformats.org/officeDocument/2006/relationships/image" Target="../media/image3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743" y="1392072"/>
            <a:ext cx="6919913" cy="4039737"/>
          </a:xfrm>
        </p:spPr>
        <p:txBody>
          <a:bodyPr/>
          <a:lstStyle/>
          <a:p>
            <a:pPr algn="l"/>
            <a:r>
              <a:rPr lang="es-ES" sz="5800" dirty="0" smtClean="0"/>
              <a:t>La crisis económica y su impacto en la formación médica especializada.</a:t>
            </a:r>
            <a:endParaRPr lang="en-GB" sz="5800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pic>
        <p:nvPicPr>
          <p:cNvPr id="12" name="11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pic>
        <p:nvPicPr>
          <p:cNvPr id="14" name="13 Imagen" descr="Impuestos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40943" y="4333877"/>
            <a:ext cx="2004124" cy="1620000"/>
          </a:xfrm>
          <a:prstGeom prst="rect">
            <a:avLst/>
          </a:prstGeom>
        </p:spPr>
      </p:pic>
      <p:pic>
        <p:nvPicPr>
          <p:cNvPr id="17" name="16 Imagen" descr="Salario-preci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5603" y="5216507"/>
            <a:ext cx="983716" cy="900000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dirty="0" smtClean="0"/>
              <a:t>[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 autoUpdateAnimBg="0"/>
      <p:bldP spid="1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Text Box 4"/>
          <p:cNvSpPr txBox="1">
            <a:spLocks noChangeArrowheads="1"/>
          </p:cNvSpPr>
          <p:nvPr/>
        </p:nvSpPr>
        <p:spPr bwMode="gray">
          <a:xfrm>
            <a:off x="1364778" y="1147147"/>
            <a:ext cx="7110482" cy="468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dirty="0" smtClean="0"/>
              <a:t>Conviene ahora recordar, que para llegar a ser Médico Residente es necesario tener un bachillerato con nota extraordinaria, realizar una selectividad excelente, seis años de estudios universitarios y por                último preparar durante otro                   año el examen MIR.</a:t>
            </a:r>
          </a:p>
          <a:p>
            <a:pPr>
              <a:buNone/>
            </a:pPr>
            <a:r>
              <a:rPr lang="es-ES" sz="2800" b="1" u="sng" dirty="0" smtClean="0"/>
              <a:t>Demasiado esfuerzo y muchas exigencias</a:t>
            </a:r>
            <a:r>
              <a:rPr lang="es-ES" sz="2800" b="1" dirty="0" smtClean="0"/>
              <a:t> </a:t>
            </a:r>
            <a:r>
              <a:rPr lang="es-ES" sz="2800" dirty="0" smtClean="0"/>
              <a:t>para una retribución tan baja y un trato tan discriminatorio.</a:t>
            </a:r>
            <a:endParaRPr lang="es-ES" sz="2800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3" name="12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pic>
        <p:nvPicPr>
          <p:cNvPr id="9" name="8 Imagen" descr="cintur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1649" y="2943438"/>
            <a:ext cx="2603782" cy="1404000"/>
          </a:xfrm>
          <a:prstGeom prst="rect">
            <a:avLst/>
          </a:prstGeom>
        </p:spPr>
      </p:pic>
      <p:pic>
        <p:nvPicPr>
          <p:cNvPr id="10" name="9 Imagen" descr="Fonend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6086" y="5279125"/>
            <a:ext cx="968532" cy="864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utoUpdateAnimBg="0"/>
      <p:bldP spid="1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Text Box 4"/>
          <p:cNvSpPr txBox="1">
            <a:spLocks noChangeArrowheads="1"/>
          </p:cNvSpPr>
          <p:nvPr/>
        </p:nvSpPr>
        <p:spPr bwMode="gray">
          <a:xfrm>
            <a:off x="1282891" y="1556581"/>
            <a:ext cx="7519916" cy="53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dirty="0" smtClean="0"/>
              <a:t>Bueno y  …. </a:t>
            </a:r>
          </a:p>
          <a:p>
            <a:pPr>
              <a:buNone/>
            </a:pPr>
            <a:r>
              <a:rPr lang="es-ES" sz="3200" b="1" dirty="0" smtClean="0"/>
              <a:t>¿que pasa con el resto de los MIR? </a:t>
            </a:r>
            <a:endParaRPr lang="es-ES" sz="2800" b="1" dirty="0" smtClean="0"/>
          </a:p>
          <a:p>
            <a:pPr>
              <a:buNone/>
            </a:pPr>
            <a:r>
              <a:rPr lang="es-ES" sz="2800" dirty="0" smtClean="0"/>
              <a:t>Para conocer las retribuciones  por año de residencia y Servicio de Salud en el año 2011 y su diferencia con el año 2009, en el </a:t>
            </a:r>
            <a:r>
              <a:rPr lang="es-ES" sz="2800" b="1" dirty="0" smtClean="0"/>
              <a:t>Centro de estudios del Sindicato Médico de Granada </a:t>
            </a:r>
            <a:r>
              <a:rPr lang="es-ES" sz="2800" dirty="0" smtClean="0"/>
              <a:t>estamos terminando un amplio estudio del que podemos adelantar algunos datos globales. </a:t>
            </a:r>
          </a:p>
          <a:p>
            <a:pPr>
              <a:buNone/>
            </a:pPr>
            <a:endParaRPr lang="es-ES" sz="2800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3" name="12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pic>
        <p:nvPicPr>
          <p:cNvPr id="10" name="9 Imagen" descr="Grupo-MIR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03092" y="852417"/>
            <a:ext cx="1740960" cy="1404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utoUpdateAnimBg="0"/>
      <p:bldP spid="1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4" name="13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791570" y="2136100"/>
          <a:ext cx="7970291" cy="3759732"/>
        </p:xfrm>
        <a:graphic>
          <a:graphicData uri="http://schemas.openxmlformats.org/drawingml/2006/table">
            <a:tbl>
              <a:tblPr/>
              <a:tblGrid>
                <a:gridCol w="2335616"/>
                <a:gridCol w="1302311"/>
                <a:gridCol w="1083091"/>
                <a:gridCol w="1083091"/>
                <a:gridCol w="1083091"/>
                <a:gridCol w="1083091"/>
              </a:tblGrid>
              <a:tr h="48512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Retribuciones brutas anuales sin guardias 2011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Servicio de Salud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MIR-1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MIR-2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MIR-3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MIR-5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Media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15.546,08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16.718,57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18.258,39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19.798,12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21.337,83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Máximo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17.398,72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18.634,36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20.178,98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21.723,46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23.267,52</a:t>
                      </a:r>
                      <a:endParaRPr lang="es-ES" sz="16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Mínimo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14.677,32</a:t>
                      </a:r>
                      <a:endParaRPr lang="es-ES" sz="16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15.851,46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17.319,24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18.786,92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20.254,72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Dif. Mínimo/Máximo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2.721,40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2.782,90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2.859,74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2.936,54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3.012,80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Dif. Máximo/Media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1.852,64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1.915,79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1.920,59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1.925,34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1.929,69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Dif. Minimo/Media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868,76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867,11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939,15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1.011,20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1.083,11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% Dif. Mín.-Máximo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18,54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17,56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16,51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15,63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14,87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% Dif. Mín.-Media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5,92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5,47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5,42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5,38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5,35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gray">
          <a:xfrm>
            <a:off x="968991" y="969727"/>
            <a:ext cx="7902053" cy="166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dirty="0" smtClean="0"/>
              <a:t>Estas son la retribuciones brutas sin guardias en el año  2011.</a:t>
            </a:r>
          </a:p>
          <a:p>
            <a:pPr>
              <a:buNone/>
            </a:pPr>
            <a:endParaRPr lang="es-ES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4" name="13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887104" y="2627419"/>
          <a:ext cx="7970291" cy="3032042"/>
        </p:xfrm>
        <a:graphic>
          <a:graphicData uri="http://schemas.openxmlformats.org/drawingml/2006/table">
            <a:tbl>
              <a:tblPr/>
              <a:tblGrid>
                <a:gridCol w="2335616"/>
                <a:gridCol w="1302311"/>
                <a:gridCol w="1083091"/>
                <a:gridCol w="1083091"/>
                <a:gridCol w="1083091"/>
                <a:gridCol w="1083091"/>
              </a:tblGrid>
              <a:tr h="48512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3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Retribuciones brutas anuales sin guardias </a:t>
                      </a:r>
                      <a:r>
                        <a:rPr lang="es-ES" sz="23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diferencia 2011-2009</a:t>
                      </a:r>
                      <a:endParaRPr lang="es-ES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Servicio de Salud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MIR-1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MIR-2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MIR-3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MIR-5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Perdida Media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-1.038,45</a:t>
                      </a:r>
                      <a:endParaRPr lang="es-ES" sz="1600" b="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-1.110,32</a:t>
                      </a:r>
                      <a:endParaRPr lang="es-ES" sz="1600" b="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-1.203,25</a:t>
                      </a:r>
                      <a:endParaRPr lang="es-ES" sz="1600" b="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-1.296,19</a:t>
                      </a:r>
                      <a:endParaRPr lang="es-ES" sz="1600" b="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-1.389,16</a:t>
                      </a:r>
                      <a:endParaRPr lang="es-ES" sz="1600" b="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Mínima perdida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-616,14</a:t>
                      </a:r>
                      <a:endParaRPr lang="es-ES" sz="16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-665,56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-727,16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-788,64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-850,36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Máxima perdida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-1.545,24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-1.667,92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-1.821,06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-1.974,30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-2.127,42</a:t>
                      </a:r>
                      <a:endParaRPr lang="es-ES" sz="16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Perdida Media en %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-6,00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-5,96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-5,93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-5,90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-5,88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Mínima perdida en %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-2,74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-2,83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-2,93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-3,02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-3,11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Máxima perdida en %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-9,45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-9,45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-9,45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-9,45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-9,45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Estas son la retribuciones de 2011, pero ¿Cuánto han perdido con relación al año 2009?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gray">
          <a:xfrm>
            <a:off x="1009934" y="1147148"/>
            <a:ext cx="7902053" cy="237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dirty="0" smtClean="0"/>
              <a:t>… pero ¿Cuánto han perdido con relación al año 2009? ¿Cuánto han perdido con los recortes?</a:t>
            </a:r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es-ES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5844" y="3581328"/>
            <a:ext cx="7042245" cy="2027901"/>
          </a:xfrm>
        </p:spPr>
        <p:txBody>
          <a:bodyPr/>
          <a:lstStyle/>
          <a:p>
            <a:pPr algn="just"/>
            <a:r>
              <a:rPr lang="es-ES" sz="2800" dirty="0" smtClean="0"/>
              <a:t>U</a:t>
            </a:r>
            <a:r>
              <a:rPr lang="es-ES" sz="2800" dirty="0" smtClean="0"/>
              <a:t>na </a:t>
            </a:r>
            <a:r>
              <a:rPr lang="es-ES" sz="2800" dirty="0" smtClean="0"/>
              <a:t>guardia a la semana –por las tardes, las noches, en sábado, domingo y festivo- puede incrementar sus ingresos </a:t>
            </a:r>
            <a:r>
              <a:rPr lang="es-ES" sz="2800" dirty="0" smtClean="0"/>
              <a:t>unos </a:t>
            </a:r>
            <a:r>
              <a:rPr lang="es-ES" sz="2800" dirty="0" smtClean="0"/>
              <a:t>1.000 €</a:t>
            </a:r>
            <a:r>
              <a:rPr lang="es-ES" sz="2800" dirty="0" smtClean="0"/>
              <a:t>/mes, pero </a:t>
            </a:r>
            <a:r>
              <a:rPr lang="es-ES" sz="2800" dirty="0" smtClean="0"/>
              <a:t>al ser la retención de IRPF </a:t>
            </a:r>
            <a:r>
              <a:rPr lang="es-ES" sz="2800" dirty="0" smtClean="0"/>
              <a:t>progresiva se le queda unos </a:t>
            </a:r>
            <a:r>
              <a:rPr lang="es-ES" sz="2800" dirty="0" smtClean="0"/>
              <a:t>770 €</a:t>
            </a:r>
            <a:r>
              <a:rPr lang="es-ES" sz="2800" dirty="0" smtClean="0"/>
              <a:t>/mes. </a:t>
            </a:r>
            <a:endParaRPr lang="es-ES" sz="2800" dirty="0"/>
          </a:p>
        </p:txBody>
      </p:sp>
      <p:sp>
        <p:nvSpPr>
          <p:cNvPr id="517124" name="Text Box 4"/>
          <p:cNvSpPr txBox="1">
            <a:spLocks noChangeArrowheads="1"/>
          </p:cNvSpPr>
          <p:nvPr/>
        </p:nvSpPr>
        <p:spPr bwMode="gray">
          <a:xfrm>
            <a:off x="1433016" y="1215386"/>
            <a:ext cx="736978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b="1" dirty="0" smtClean="0"/>
              <a:t>El </a:t>
            </a:r>
            <a:r>
              <a:rPr lang="es-ES" sz="2800" b="1" dirty="0" smtClean="0"/>
              <a:t>MIR, en general tiene la posibilidad y </a:t>
            </a:r>
            <a:r>
              <a:rPr lang="es-ES" sz="2800" b="1" u="sng" dirty="0" smtClean="0"/>
              <a:t>obligación</a:t>
            </a:r>
            <a:r>
              <a:rPr lang="es-ES" sz="2800" b="1" dirty="0" smtClean="0"/>
              <a:t> de realizar guardias,</a:t>
            </a:r>
            <a:r>
              <a:rPr lang="es-ES" sz="2800" dirty="0" smtClean="0"/>
              <a:t> con la realización de estas horas “extra” puede incrementar un poco este sueldo tan bajo.</a:t>
            </a:r>
            <a:endParaRPr lang="en-GB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4" name="13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pic>
        <p:nvPicPr>
          <p:cNvPr id="13" name="12 Imagen" descr="Guadias-cansad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1014" y="4694476"/>
            <a:ext cx="1034732" cy="1440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build="p" autoUpdateAnimBg="0" advAuto="1000"/>
      <p:bldP spid="517124" grpId="0" autoUpdateAnimBg="0"/>
      <p:bldP spid="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4" name="13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818865" y="2136100"/>
          <a:ext cx="7970291" cy="3759732"/>
        </p:xfrm>
        <a:graphic>
          <a:graphicData uri="http://schemas.openxmlformats.org/drawingml/2006/table">
            <a:tbl>
              <a:tblPr/>
              <a:tblGrid>
                <a:gridCol w="2335616"/>
                <a:gridCol w="1302311"/>
                <a:gridCol w="1083091"/>
                <a:gridCol w="1083091"/>
                <a:gridCol w="1083091"/>
                <a:gridCol w="1083091"/>
              </a:tblGrid>
              <a:tr h="48512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Retribuciones brutas anuales </a:t>
                      </a:r>
                      <a:r>
                        <a:rPr lang="es-ES" sz="24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 </a:t>
                      </a:r>
                      <a:r>
                        <a:rPr lang="es-ES" sz="2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guardias 2011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Servicio de Salud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MIR-1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MIR-2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MIR-3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MIR-5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Media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27.112,09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30.054,60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33.378,45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36.729,02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38.268,66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Máximo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29.701,36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33.683,22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37.287,36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41.610,80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43.078,60</a:t>
                      </a:r>
                      <a:endParaRPr lang="es-ES" sz="16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Mínimo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24.940,32</a:t>
                      </a:r>
                      <a:endParaRPr lang="es-ES" sz="16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28.081,40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30.718,84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33.169,32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34.637,12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Dif. Mínimo/Máximo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4.761,04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5.601,82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6.568,52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8.441,48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8.441,48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Dif. Máximo/Media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2.589,27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3.628,62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3.908,91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4.881,78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4.809,95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Dif. Minimo/Media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2.171,77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1.973,20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2.659,61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3.559,70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3.631,54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% Dif. Mín.-Máximo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19,09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19,95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21,38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25,45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24,37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% Dif. Mín.-Media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8,71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7,03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8,66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10,73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10,48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gray">
          <a:xfrm>
            <a:off x="968991" y="969727"/>
            <a:ext cx="7902053" cy="166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dirty="0" smtClean="0"/>
              <a:t>Estas son la retribuciones brutas con guardias (una a la semana)  en el año 2011.</a:t>
            </a:r>
          </a:p>
          <a:p>
            <a:pPr>
              <a:buNone/>
            </a:pPr>
            <a:endParaRPr lang="es-ES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4" name="13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887104" y="2627419"/>
          <a:ext cx="7970291" cy="3032042"/>
        </p:xfrm>
        <a:graphic>
          <a:graphicData uri="http://schemas.openxmlformats.org/drawingml/2006/table">
            <a:tbl>
              <a:tblPr/>
              <a:tblGrid>
                <a:gridCol w="2335616"/>
                <a:gridCol w="1302311"/>
                <a:gridCol w="1083091"/>
                <a:gridCol w="1083091"/>
                <a:gridCol w="1083091"/>
                <a:gridCol w="1083091"/>
              </a:tblGrid>
              <a:tr h="48512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3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Retribuciones brutas anuales sin guardias </a:t>
                      </a:r>
                      <a:r>
                        <a:rPr lang="es-ES" sz="23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diferencia 2011-2009</a:t>
                      </a:r>
                      <a:endParaRPr lang="es-ES" sz="2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Servicio de Salud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MIR-1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MIR-2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MIR-3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MIR-5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Perdida Media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-1.436,73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-1.578,12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-1.732,39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-1.890,53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-1.983,57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Mínima perdida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-512,94</a:t>
                      </a:r>
                      <a:endParaRPr lang="es-ES" sz="16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-546,76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-589,16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-631,44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-693,16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Máxima perdida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-2.202,54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-2.526,72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-2.813,30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-3.187,62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-3.255,80</a:t>
                      </a:r>
                      <a:endParaRPr lang="es-ES" sz="16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Perdida Media en %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-4,95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-4,92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-4,88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-4,80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-4,83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Mínima perdida en %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-1,71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-1,68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-1,61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-1,55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-1,64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36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Máxima perdida en %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-7,71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-8,09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-8,14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-8,28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Calibri"/>
                          <a:cs typeface="Calibri"/>
                        </a:rPr>
                        <a:t>-8,12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Estas son la retribuciones de 2011, pero ¿Cuánto han perdido con relación al año 2009?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gray">
          <a:xfrm>
            <a:off x="1009934" y="1147148"/>
            <a:ext cx="7902053" cy="237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dirty="0" smtClean="0"/>
              <a:t>… pero ¿Cuánto han perdido con relación al año 2009? ¿Cuánto han perdido con los recortes?</a:t>
            </a:r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es-ES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4" name="13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Estas son la retribuciones de 2011, pero ¿Cuánto han perdido con relación al año 2009?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gray">
          <a:xfrm>
            <a:off x="1009934" y="1147148"/>
            <a:ext cx="7902053" cy="295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dirty="0" smtClean="0"/>
              <a:t>Ahora vienen recortes en el número de guardias, incrementos de jornada y nuevamente perjudicará al sufrido MIR. La pérdida de una guardia al mes, se traduce en unas 20 horas (12,5 laborables y 7,5 sábado y festivo).</a:t>
            </a:r>
          </a:p>
          <a:p>
            <a:pPr>
              <a:buNone/>
            </a:pPr>
            <a:endParaRPr lang="es-ES" sz="2800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696036" y="3657873"/>
          <a:ext cx="8147713" cy="1892808"/>
        </p:xfrm>
        <a:graphic>
          <a:graphicData uri="http://schemas.openxmlformats.org/drawingml/2006/table">
            <a:tbl>
              <a:tblPr/>
              <a:tblGrid>
                <a:gridCol w="1624083"/>
                <a:gridCol w="1131095"/>
                <a:gridCol w="846960"/>
                <a:gridCol w="1089435"/>
                <a:gridCol w="1089435"/>
                <a:gridCol w="1088582"/>
                <a:gridCol w="1278123"/>
              </a:tblGrid>
              <a:tr h="171450">
                <a:tc rowSpan="2">
                  <a:txBody>
                    <a:bodyPr/>
                    <a:lstStyle/>
                    <a:p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Perdida una </a:t>
                      </a:r>
                      <a:r>
                        <a:rPr lang="es-ES" sz="18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guardia </a:t>
                      </a: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mes (20H)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Perdida 11 guardias año (220h)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1450">
                <a:tc vMerge="1">
                  <a:txBody>
                    <a:bodyPr/>
                    <a:lstStyle/>
                    <a:p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Calibri"/>
                          <a:ea typeface="Times New Roman"/>
                          <a:cs typeface="Calibri"/>
                        </a:rPr>
                        <a:t>Máximo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Calibri"/>
                          <a:ea typeface="Times New Roman"/>
                          <a:cs typeface="Calibri"/>
                        </a:rPr>
                        <a:t>Media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Calibri"/>
                          <a:ea typeface="Times New Roman"/>
                          <a:cs typeface="Calibri"/>
                        </a:rPr>
                        <a:t>Mínimo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Calibri"/>
                          <a:ea typeface="Times New Roman"/>
                          <a:cs typeface="Calibri"/>
                        </a:rPr>
                        <a:t>Máximo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Calibri"/>
                          <a:ea typeface="Times New Roman"/>
                          <a:cs typeface="Calibri"/>
                        </a:rPr>
                        <a:t>Media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Calibri"/>
                          <a:ea typeface="Times New Roman"/>
                          <a:cs typeface="Calibri"/>
                        </a:rPr>
                        <a:t>Mínimo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 1º año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301,95</a:t>
                      </a:r>
                      <a:endParaRPr lang="es-ES" sz="18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240,54</a:t>
                      </a:r>
                      <a:endParaRPr lang="es-ES" sz="18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178,20</a:t>
                      </a:r>
                      <a:endParaRPr lang="es-ES" sz="18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3.623,40</a:t>
                      </a:r>
                      <a:endParaRPr lang="es-ES" sz="18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2.886,43</a:t>
                      </a:r>
                      <a:endParaRPr lang="es-ES" sz="18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2.138,40</a:t>
                      </a:r>
                      <a:endParaRPr lang="es-ES" sz="18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 2º año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359,45</a:t>
                      </a:r>
                      <a:endParaRPr lang="es-ES" sz="18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276,35</a:t>
                      </a:r>
                      <a:endParaRPr lang="es-ES" sz="18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217,60</a:t>
                      </a:r>
                      <a:endParaRPr lang="es-ES" sz="18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4.313,40</a:t>
                      </a:r>
                      <a:endParaRPr lang="es-ES" sz="18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3.316,19</a:t>
                      </a:r>
                      <a:endParaRPr lang="es-ES" sz="18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2.611,20</a:t>
                      </a:r>
                      <a:endParaRPr lang="es-ES" sz="18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 3º año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402,50</a:t>
                      </a:r>
                      <a:endParaRPr lang="es-ES" sz="18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313,83</a:t>
                      </a:r>
                      <a:endParaRPr lang="es-ES" sz="18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257,20</a:t>
                      </a:r>
                      <a:endParaRPr lang="es-ES" sz="18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4.830,00</a:t>
                      </a:r>
                      <a:endParaRPr lang="es-ES" sz="18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3.765,97</a:t>
                      </a:r>
                      <a:endParaRPr lang="es-ES" sz="18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3.086,40</a:t>
                      </a:r>
                      <a:endParaRPr lang="es-ES" sz="18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 </a:t>
                      </a:r>
                      <a:r>
                        <a:rPr lang="es-ES" sz="18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4º/5º </a:t>
                      </a: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año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460,13</a:t>
                      </a:r>
                      <a:endParaRPr lang="es-ES" sz="18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351,76</a:t>
                      </a:r>
                      <a:endParaRPr lang="es-ES" sz="18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290,23</a:t>
                      </a:r>
                      <a:endParaRPr lang="es-ES" sz="18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5.521,50</a:t>
                      </a:r>
                      <a:endParaRPr lang="es-ES" sz="18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4.221,08</a:t>
                      </a:r>
                      <a:endParaRPr lang="es-ES" sz="18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3.482,70</a:t>
                      </a:r>
                      <a:endParaRPr lang="es-ES" sz="18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Text Box 4"/>
          <p:cNvSpPr txBox="1">
            <a:spLocks noChangeArrowheads="1"/>
          </p:cNvSpPr>
          <p:nvPr/>
        </p:nvSpPr>
        <p:spPr bwMode="gray">
          <a:xfrm>
            <a:off x="1323835" y="1679410"/>
            <a:ext cx="711048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dirty="0" smtClean="0"/>
              <a:t>Pero el año 2010 tuvo más recortes, enero comenzó con otro que paso un poco desapercibido, </a:t>
            </a:r>
            <a:r>
              <a:rPr lang="es-ES" sz="2800" b="1" dirty="0" smtClean="0"/>
              <a:t>se suprimió la rebaja de 400€ en las retenciones del IRPF </a:t>
            </a:r>
            <a:r>
              <a:rPr lang="es-ES" sz="2800" dirty="0" smtClean="0"/>
              <a:t>y con ello a pesar de una subida de sueldo bruto del 0,3% a final de mes se perdió dinero, en todo el año 400€.</a:t>
            </a:r>
            <a:endParaRPr lang="es-ES" sz="2800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3" name="12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pic>
        <p:nvPicPr>
          <p:cNvPr id="9" name="8 Imagen" descr="Impuesto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9839" y="4367923"/>
            <a:ext cx="2020086" cy="1548000"/>
          </a:xfrm>
          <a:prstGeom prst="rect">
            <a:avLst/>
          </a:prstGeom>
        </p:spPr>
      </p:pic>
      <p:pic>
        <p:nvPicPr>
          <p:cNvPr id="10" name="9 Imagen" descr="Haciend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3206" y="5277151"/>
            <a:ext cx="1005228" cy="864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utoUpdateAnimBg="0"/>
      <p:bldP spid="1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Text Box 4"/>
          <p:cNvSpPr txBox="1">
            <a:spLocks noChangeArrowheads="1"/>
          </p:cNvSpPr>
          <p:nvPr/>
        </p:nvSpPr>
        <p:spPr bwMode="gray">
          <a:xfrm>
            <a:off x="1201003" y="1164134"/>
            <a:ext cx="772463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dirty="0" smtClean="0"/>
              <a:t>En 2012 el ajuste continúa, el RDL 20/2011, de 30 de diciembre, contempla un </a:t>
            </a:r>
            <a:r>
              <a:rPr lang="es-ES" sz="2800" b="1" dirty="0" smtClean="0"/>
              <a:t>recargo en el IRPF</a:t>
            </a:r>
            <a:r>
              <a:rPr lang="es-ES" sz="2800" dirty="0" smtClean="0"/>
              <a:t> para los dos próximos años y otro recargo en las rentas del ahorro. El recargo tiene un carácter </a:t>
            </a:r>
            <a:r>
              <a:rPr lang="es-ES" sz="2800" b="1" dirty="0" smtClean="0"/>
              <a:t>progresivo. </a:t>
            </a:r>
            <a:endParaRPr lang="es-ES" sz="2800" b="1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3" name="12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928049" y="3524414"/>
          <a:ext cx="3493827" cy="2523744"/>
        </p:xfrm>
        <a:graphic>
          <a:graphicData uri="http://schemas.openxmlformats.org/drawingml/2006/table">
            <a:tbl>
              <a:tblPr/>
              <a:tblGrid>
                <a:gridCol w="1378424"/>
                <a:gridCol w="1292524"/>
                <a:gridCol w="822879"/>
              </a:tblGrid>
              <a:tr h="25287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TABLA TRAMOS IRPF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De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hasta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31849B"/>
                          </a:solidFill>
                          <a:latin typeface="Calibri"/>
                          <a:ea typeface="Times New Roman"/>
                          <a:cs typeface="Calibri"/>
                        </a:rPr>
                        <a:t>Recargo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5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0,00 €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17.707,20 €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0,75%</a:t>
                      </a:r>
                      <a:endParaRPr lang="es-ES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5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17.707,20 €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33.007,20 €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2,00%</a:t>
                      </a:r>
                      <a:endParaRPr lang="es-ES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5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33.007,20 €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53.407,20 €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3,00%</a:t>
                      </a:r>
                      <a:endParaRPr lang="es-ES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5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53.407,20 €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120.000,20 €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4,00%</a:t>
                      </a:r>
                      <a:endParaRPr lang="es-ES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5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120.000,20 €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175.000,20 €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5,00%</a:t>
                      </a:r>
                      <a:endParaRPr lang="es-ES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5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175.000,20 €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300.000,20 €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6,00%</a:t>
                      </a:r>
                      <a:endParaRPr lang="es-ES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52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300.000,20 €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En adelante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7,00%</a:t>
                      </a:r>
                      <a:endParaRPr lang="es-ES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pic>
        <p:nvPicPr>
          <p:cNvPr id="16" name="15 Imagen" descr="Grupo-MI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2710" y="3623481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utoUpdateAnimBg="0"/>
      <p:bldP spid="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0221" y="1659767"/>
            <a:ext cx="6919913" cy="1470025"/>
          </a:xfrm>
        </p:spPr>
        <p:txBody>
          <a:bodyPr/>
          <a:lstStyle/>
          <a:p>
            <a:pPr algn="l"/>
            <a:r>
              <a:rPr lang="es-ES" sz="5400" dirty="0" smtClean="0"/>
              <a:t>… Médicos Residentes en España.</a:t>
            </a:r>
            <a:endParaRPr lang="en-GB" sz="5400" dirty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6538" y="3698543"/>
            <a:ext cx="7315200" cy="1700757"/>
          </a:xfrm>
        </p:spPr>
        <p:txBody>
          <a:bodyPr/>
          <a:lstStyle/>
          <a:p>
            <a:pPr algn="l"/>
            <a:r>
              <a:rPr lang="en-GB" sz="4800" dirty="0" err="1" smtClean="0"/>
              <a:t>Sueldo</a:t>
            </a:r>
            <a:r>
              <a:rPr lang="en-GB" sz="4800" dirty="0" smtClean="0"/>
              <a:t> de </a:t>
            </a:r>
            <a:r>
              <a:rPr lang="en-GB" sz="4800" dirty="0" err="1" smtClean="0"/>
              <a:t>pinche</a:t>
            </a:r>
            <a:r>
              <a:rPr lang="en-GB" sz="4800" dirty="0" smtClean="0"/>
              <a:t>, </a:t>
            </a:r>
            <a:r>
              <a:rPr lang="en-GB" sz="4800" dirty="0" err="1" smtClean="0"/>
              <a:t>recorte</a:t>
            </a:r>
            <a:r>
              <a:rPr lang="en-GB" sz="4800" dirty="0" smtClean="0"/>
              <a:t> de </a:t>
            </a:r>
            <a:r>
              <a:rPr lang="en-GB" sz="4800" dirty="0" err="1" smtClean="0"/>
              <a:t>médico</a:t>
            </a:r>
            <a:r>
              <a:rPr lang="en-GB" sz="4800" dirty="0" smtClean="0"/>
              <a:t>.</a:t>
            </a:r>
            <a:endParaRPr lang="en-GB" sz="2800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pic>
        <p:nvPicPr>
          <p:cNvPr id="15" name="14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pic>
        <p:nvPicPr>
          <p:cNvPr id="16" name="15 Imagen" descr="Medico-jov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454" y="1222683"/>
            <a:ext cx="1733550" cy="2638425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dirty="0" smtClean="0"/>
              <a:t>[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dirty="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dirty="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 dirty="0"/>
          </a:p>
        </p:txBody>
      </p:sp>
      <p:pic>
        <p:nvPicPr>
          <p:cNvPr id="19" name="18 Imagen" descr="medicos-cabrear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91417" y="4496370"/>
            <a:ext cx="2376000" cy="1584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 autoUpdateAnimBg="0"/>
      <p:bldP spid="517123" grpId="0" build="p" autoUpdateAnimBg="0" advAuto="1000"/>
      <p:bldP spid="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Text Box 4"/>
          <p:cNvSpPr txBox="1">
            <a:spLocks noChangeArrowheads="1"/>
          </p:cNvSpPr>
          <p:nvPr/>
        </p:nvSpPr>
        <p:spPr bwMode="gray">
          <a:xfrm>
            <a:off x="327547" y="1054952"/>
            <a:ext cx="857079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dirty="0" smtClean="0"/>
              <a:t>El recargo se multiplica por 5,28 entre los 15.000 y los 30.000 euros y se multiplica por 13,30 para el que tiene unos ingresos de 45.000 euros/año. </a:t>
            </a:r>
          </a:p>
          <a:p>
            <a:pPr>
              <a:buNone/>
            </a:pPr>
            <a:r>
              <a:rPr lang="es-ES" dirty="0" smtClean="0"/>
              <a:t>En nuestro ejemplo va desde unos 45 euros hasta los 600 para el de mayores ingresos.</a:t>
            </a:r>
          </a:p>
          <a:p>
            <a:pPr>
              <a:buNone/>
            </a:pPr>
            <a:endParaRPr lang="es-ES" sz="2800" b="1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3" name="12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482648" y="3364817"/>
          <a:ext cx="8320157" cy="2779120"/>
        </p:xfrm>
        <a:graphic>
          <a:graphicData uri="http://schemas.openxmlformats.org/drawingml/2006/table">
            <a:tbl>
              <a:tblPr/>
              <a:tblGrid>
                <a:gridCol w="1101185"/>
                <a:gridCol w="579708"/>
                <a:gridCol w="754402"/>
                <a:gridCol w="647500"/>
                <a:gridCol w="764832"/>
                <a:gridCol w="746581"/>
                <a:gridCol w="495403"/>
                <a:gridCol w="763963"/>
                <a:gridCol w="677050"/>
                <a:gridCol w="570147"/>
                <a:gridCol w="511047"/>
                <a:gridCol w="708339"/>
              </a:tblGrid>
              <a:tr h="258227">
                <a:tc>
                  <a:txBody>
                    <a:bodyPr/>
                    <a:lstStyle/>
                    <a:p>
                      <a:endParaRPr lang="es-E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Retención 2011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Retención 2012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Recargo 2012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Relación sueldo-recargo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8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Sueldo año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es-ES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euros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euros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Neto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Euros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Bruto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Neto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Euros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2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15.000,00 €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9,99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1.499 €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10,3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1.546 €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13.454 €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0,31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47 €</a:t>
                      </a:r>
                      <a:endParaRPr lang="es-ES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1,00</a:t>
                      </a:r>
                      <a:endParaRPr lang="es-ES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1,00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1,00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1,00</a:t>
                      </a:r>
                      <a:endParaRPr lang="es-ES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20.000,00 €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13,11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2.622 €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13,52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2.704 €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17.296 €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0,41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82 €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1,33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1,29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1,32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1,74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2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25.000,00 €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15,47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3.868 €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16,09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4.024 €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20.976 €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0,62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156 €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1,67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1,56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2,00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3,32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30.000,00 €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17,27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5.180 €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18,09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5.428 €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24.572 €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0,82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248 €</a:t>
                      </a:r>
                      <a:endParaRPr lang="es-ES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2,00</a:t>
                      </a:r>
                      <a:endParaRPr lang="es-ES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1,83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2,65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5,28</a:t>
                      </a:r>
                      <a:endParaRPr lang="es-ES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2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35.000,00 €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18,98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6.643 €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19,99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6.996 €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28.004 €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1,01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353 €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2,33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2,08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3,26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7,51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40.000,00 €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20,54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8.215 €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21,72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8.690 €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31.310 €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1,18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475 €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2,67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2,33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3,81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10,11</a:t>
                      </a:r>
                      <a:endParaRPr lang="es-ES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2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45.000,00 €</a:t>
                      </a:r>
                      <a:endParaRPr lang="es-E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22,37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10.065 €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23,76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10.690 €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34.310 €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1,39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625 €</a:t>
                      </a:r>
                      <a:endParaRPr lang="es-ES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3,00</a:t>
                      </a:r>
                      <a:endParaRPr lang="es-ES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2,55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4,48</a:t>
                      </a:r>
                      <a:endParaRPr lang="es-ES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13,30</a:t>
                      </a:r>
                      <a:endParaRPr lang="es-ES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9745"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Calibri"/>
                        </a:rPr>
                        <a:t>Retención 2011:</a:t>
                      </a:r>
                      <a:r>
                        <a:rPr lang="es-ES" sz="11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Calibri"/>
                        </a:rPr>
                        <a:t> En porcentaje y euros/año la retención de IRPF en el año 2011.  </a:t>
                      </a:r>
                      <a:r>
                        <a:rPr lang="es-ES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Calibri"/>
                        </a:rPr>
                        <a:t>Retención 2012:</a:t>
                      </a:r>
                      <a:r>
                        <a:rPr lang="es-ES" sz="11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Calibri"/>
                        </a:rPr>
                        <a:t> En porcentaje y euros/año  la retención de IRPF una vez aplicado el recargo, sueldo neto en el año 2012. </a:t>
                      </a:r>
                      <a:r>
                        <a:rPr lang="es-ES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Calibri"/>
                        </a:rPr>
                        <a:t>Recargo 2012:</a:t>
                      </a:r>
                      <a:r>
                        <a:rPr lang="es-ES" sz="11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Calibri"/>
                        </a:rPr>
                        <a:t> Porcentaje y euros/año del recorte aplicado en 2012. 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Calibri"/>
                        </a:rPr>
                        <a:t>Relación sueldo-recargo:</a:t>
                      </a:r>
                      <a:r>
                        <a:rPr lang="es-ES" sz="11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Calibri"/>
                        </a:rPr>
                        <a:t> Relación de los tramos en sueldos (bruto y neto) y recargo (porcentaje e importe) con la unidad (15.000 euros/año)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utoUpdateAnimBg="0"/>
      <p:bldP spid="1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Text Box 4"/>
          <p:cNvSpPr txBox="1">
            <a:spLocks noChangeArrowheads="1"/>
          </p:cNvSpPr>
          <p:nvPr/>
        </p:nvSpPr>
        <p:spPr bwMode="gray">
          <a:xfrm>
            <a:off x="1351127" y="1164134"/>
            <a:ext cx="75745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dirty="0" smtClean="0"/>
              <a:t>En el año 2010 también </a:t>
            </a:r>
            <a:r>
              <a:rPr lang="es-ES" b="1" dirty="0" smtClean="0"/>
              <a:t>se incrementó el IVA</a:t>
            </a:r>
            <a:r>
              <a:rPr lang="es-ES" dirty="0" smtClean="0"/>
              <a:t>, en un 2%, lo que supone que una importante cantidad del sueldo neto irá directamente a hacienda en forma de impuestos indirectos.</a:t>
            </a:r>
            <a:endParaRPr lang="es-ES" b="1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3" name="12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pic>
        <p:nvPicPr>
          <p:cNvPr id="15" name="14 Imagen" descr="IV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1296" y="4318094"/>
            <a:ext cx="1836000" cy="1836000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gray">
          <a:xfrm>
            <a:off x="2142699" y="3390994"/>
            <a:ext cx="667375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dirty="0" smtClean="0"/>
              <a:t>En nuestro ejemplo unos 247 euros para el MIR  de primer año con los menores ingresos netos (12.368,58 euros/año) y para el MIR de quinto año con una guardia a la semana y mayores ingresos netos (31.956,60 euros/año) suponen otros 639 euros/año.</a:t>
            </a:r>
            <a:endParaRPr lang="es-ES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utoUpdateAnimBg="0"/>
      <p:bldP spid="12" grpId="0" autoUpdateAnimBg="0"/>
      <p:bldP spid="1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Text Box 4"/>
          <p:cNvSpPr txBox="1">
            <a:spLocks noChangeArrowheads="1"/>
          </p:cNvSpPr>
          <p:nvPr/>
        </p:nvSpPr>
        <p:spPr bwMode="gray">
          <a:xfrm>
            <a:off x="1255593" y="1164134"/>
            <a:ext cx="767004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dirty="0" smtClean="0"/>
              <a:t>La </a:t>
            </a:r>
            <a:r>
              <a:rPr lang="es-ES" b="1" dirty="0" smtClean="0"/>
              <a:t>pérdida de poder adquisitivo </a:t>
            </a:r>
            <a:r>
              <a:rPr lang="es-ES" dirty="0" smtClean="0"/>
              <a:t>es aún mayor, pues en estos años de recortes, la inflación ha seguido mermando el poder adquisitivo de los sueldos, en concreto entre los año 2009 y 2011 los precios subieron el 6,2%.</a:t>
            </a:r>
            <a:endParaRPr lang="es-ES" b="1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3" name="12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gray">
          <a:xfrm>
            <a:off x="1269242" y="4441873"/>
            <a:ext cx="7710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dirty="0" smtClean="0"/>
              <a:t>Esta inflación supone una pérdida de poder adquisitivo que va desde los 766 euros/año para los MIR de menor sueldo del ejemplo y los  1.981 euros/año para los de mayores ingresos.</a:t>
            </a:r>
            <a:r>
              <a:rPr lang="es-ES" b="1" dirty="0" smtClean="0"/>
              <a:t> </a:t>
            </a:r>
            <a:endParaRPr lang="es-ES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6564572" y="2786134"/>
          <a:ext cx="2088107" cy="1682496"/>
        </p:xfrm>
        <a:graphic>
          <a:graphicData uri="http://schemas.openxmlformats.org/drawingml/2006/table">
            <a:tbl>
              <a:tblPr/>
              <a:tblGrid>
                <a:gridCol w="1202931"/>
                <a:gridCol w="885176"/>
              </a:tblGrid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IPC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Año 2009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0,8</a:t>
                      </a:r>
                      <a:endParaRPr lang="es-ES" sz="24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Año 2010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3,0</a:t>
                      </a:r>
                      <a:endParaRPr lang="es-ES" sz="24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Año 2011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2,4</a:t>
                      </a:r>
                      <a:endParaRPr lang="es-ES" sz="24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es-E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6,2</a:t>
                      </a:r>
                      <a:endParaRPr lang="es-ES" sz="24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pic>
        <p:nvPicPr>
          <p:cNvPr id="18" name="17 Imagen" descr="Moneda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52" y="2910385"/>
            <a:ext cx="1047750" cy="18288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utoUpdateAnimBg="0"/>
      <p:bldP spid="12" grpId="0" autoUpdateAnimBg="0"/>
      <p:bldP spid="1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Text Box 4"/>
          <p:cNvSpPr txBox="1">
            <a:spLocks noChangeArrowheads="1"/>
          </p:cNvSpPr>
          <p:nvPr/>
        </p:nvSpPr>
        <p:spPr bwMode="gray">
          <a:xfrm>
            <a:off x="354843" y="1164134"/>
            <a:ext cx="857079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dirty="0" smtClean="0"/>
              <a:t>Los MIR de menores ingresos han aportado más de 3.400 euros/año para salir de la crisis (16%)y han perdido el 20,23 % de poder adquisitivo</a:t>
            </a:r>
            <a:r>
              <a:rPr lang="es-ES" smtClean="0"/>
              <a:t>. Los </a:t>
            </a:r>
            <a:r>
              <a:rPr lang="es-ES" dirty="0" smtClean="0"/>
              <a:t>de mayores ingresos han aportado más de 9.800 euros/año (el 23,85%) y han perdido el 28,05 % de poder adquisitivo (11.157 euros/año).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sz="2800" b="1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3" name="12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341194" y="3179932"/>
          <a:ext cx="8611734" cy="2879743"/>
        </p:xfrm>
        <a:graphic>
          <a:graphicData uri="http://schemas.openxmlformats.org/drawingml/2006/table">
            <a:tbl>
              <a:tblPr/>
              <a:tblGrid>
                <a:gridCol w="3846293"/>
                <a:gridCol w="1626190"/>
                <a:gridCol w="890868"/>
                <a:gridCol w="1343375"/>
                <a:gridCol w="905008"/>
              </a:tblGrid>
              <a:tr h="293477">
                <a:tc rowSpan="2">
                  <a:txBody>
                    <a:bodyPr/>
                    <a:lstStyle/>
                    <a:p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 con menor sueldo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MIR con mayor sueldo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3477">
                <a:tc vMerge="1">
                  <a:txBody>
                    <a:bodyPr/>
                    <a:lstStyle/>
                    <a:p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Importe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Importe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93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IRPF 400€ 2008 suprimido en 2010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400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2,72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400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0,92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93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Recorte 2010 y 2011 en las dos extras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616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2,74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3.255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8,12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93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Recorte de una guardia al mes (20 horas)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2.138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8,57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5.521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12,81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93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Incremento del IVA (*)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247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2,00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639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2,00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93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Pérdida por inflación (*)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766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6,20</a:t>
                      </a:r>
                      <a:endParaRPr lang="es-ES" sz="160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1.981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6,20</a:t>
                      </a:r>
                      <a:endParaRPr lang="es-ES" sz="1600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93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 aportado para solucionar crisis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3.401</a:t>
                      </a:r>
                      <a:endParaRPr lang="es-ES" sz="16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16,03</a:t>
                      </a:r>
                      <a:endParaRPr lang="es-ES" sz="16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9.815</a:t>
                      </a:r>
                      <a:endParaRPr lang="es-ES" sz="16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23,85</a:t>
                      </a:r>
                      <a:endParaRPr lang="es-ES" sz="16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93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 perdida poder adquisitivo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3.920</a:t>
                      </a:r>
                      <a:endParaRPr lang="es-ES" sz="16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20,23</a:t>
                      </a:r>
                      <a:endParaRPr lang="es-ES" sz="16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11.157</a:t>
                      </a:r>
                      <a:endParaRPr lang="es-ES" sz="16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12163D"/>
                          </a:solidFill>
                          <a:latin typeface="Calibri"/>
                          <a:ea typeface="Times New Roman"/>
                          <a:cs typeface="Calibri"/>
                        </a:rPr>
                        <a:t>28,05</a:t>
                      </a:r>
                      <a:endParaRPr lang="es-ES" sz="1600" b="1" dirty="0">
                        <a:solidFill>
                          <a:srgbClr val="12163D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3845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es-ES" sz="13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*) El incremento de IVA está incluido. Si han tenido un hijo desde 2011 a la perdida hay que sumar 2.500 euros.</a:t>
                      </a:r>
                      <a:endParaRPr lang="es-E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utoUpdateAnimBg="0"/>
      <p:bldP spid="1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Text Box 4"/>
          <p:cNvSpPr txBox="1">
            <a:spLocks noChangeArrowheads="1"/>
          </p:cNvSpPr>
          <p:nvPr/>
        </p:nvSpPr>
        <p:spPr bwMode="gray">
          <a:xfrm>
            <a:off x="1228301" y="1119851"/>
            <a:ext cx="7110482" cy="46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4800" b="1" dirty="0" smtClean="0"/>
              <a:t>Tratar de forma diferente a los MIR, ha sido INJUSTO y necesita una rápida reparación.</a:t>
            </a:r>
            <a:endParaRPr lang="es-ES" sz="4800" dirty="0" smtClean="0"/>
          </a:p>
          <a:p>
            <a:pPr>
              <a:buNone/>
            </a:pPr>
            <a:endParaRPr lang="es-ES" sz="2800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pic>
        <p:nvPicPr>
          <p:cNvPr id="12" name="11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9" name="8 Imagen" descr="Foro-recort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348" y="4297053"/>
            <a:ext cx="2447925" cy="18669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utoUpdateAnimBg="0"/>
      <p:bldP spid="1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pic>
        <p:nvPicPr>
          <p:cNvPr id="17" name="16 Imagen" descr="Alhambra oct-06 0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4776" y="1099418"/>
            <a:ext cx="3591000" cy="4788000"/>
          </a:xfrm>
          <a:prstGeom prst="rect">
            <a:avLst/>
          </a:prstGeom>
        </p:spPr>
      </p:pic>
      <p:pic>
        <p:nvPicPr>
          <p:cNvPr id="12" name="11 Imagen" descr="Mesa-redonda-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20" name="19 Imagen" descr="Tranquil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78050" y="900517"/>
            <a:ext cx="3564086" cy="511200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gray">
          <a:xfrm>
            <a:off x="1937982" y="5677469"/>
            <a:ext cx="3493827" cy="923330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5400" smtClean="0">
                <a:solidFill>
                  <a:srgbClr val="002060"/>
                </a:solidFill>
              </a:rPr>
              <a:t>Gracias</a:t>
            </a:r>
            <a:endParaRPr lang="es-ES" sz="54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1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2925" y="3398293"/>
            <a:ext cx="5065547" cy="1700757"/>
          </a:xfrm>
        </p:spPr>
        <p:txBody>
          <a:bodyPr/>
          <a:lstStyle/>
          <a:p>
            <a:r>
              <a:rPr lang="en-GB" sz="5400" smtClean="0"/>
              <a:t>¿</a:t>
            </a:r>
            <a:r>
              <a:rPr lang="es-ES" sz="5400" smtClean="0"/>
              <a:t>qué</a:t>
            </a:r>
            <a:r>
              <a:rPr lang="en-GB" sz="5400" smtClean="0"/>
              <a:t> </a:t>
            </a:r>
            <a:r>
              <a:rPr lang="es-ES" sz="5400" smtClean="0"/>
              <a:t>pasa</a:t>
            </a:r>
            <a:r>
              <a:rPr lang="en-GB" sz="5400" smtClean="0"/>
              <a:t> con</a:t>
            </a:r>
          </a:p>
          <a:p>
            <a:r>
              <a:rPr lang="en-GB" sz="5400" smtClean="0"/>
              <a:t> mi </a:t>
            </a:r>
            <a:r>
              <a:rPr lang="es-ES" sz="5400" smtClean="0"/>
              <a:t>pensión</a:t>
            </a:r>
            <a:r>
              <a:rPr lang="en-GB" sz="5400" smtClean="0"/>
              <a:t>?</a:t>
            </a:r>
            <a:endParaRPr lang="en-GB" sz="5400"/>
          </a:p>
          <a:p>
            <a:endParaRPr lang="en-GB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pic>
        <p:nvPicPr>
          <p:cNvPr id="15" name="14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pic>
        <p:nvPicPr>
          <p:cNvPr id="17" name="16 Imagen" descr="nobel-MI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5737" y="1082725"/>
            <a:ext cx="7322924" cy="5004000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build="p" autoUpdateAnimBg="0" advAuto="1000"/>
      <p:bldP spid="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2070" y="3308374"/>
            <a:ext cx="7301554" cy="2027901"/>
          </a:xfrm>
        </p:spPr>
        <p:txBody>
          <a:bodyPr/>
          <a:lstStyle/>
          <a:p>
            <a:pPr algn="l"/>
            <a:r>
              <a:rPr lang="es-ES" sz="2400" dirty="0" smtClean="0"/>
              <a:t>Mientras en países del entorno se tomaban medidas ya en 2008, con suaves recortes, contención de salarios, reformas… En España, las Administraciones  derrochaban dinero a manos llenas (400 € antes de las elecciones, planes E de gasto improductivo, AVE sin viajeros, aeropuertos sin vuelos …</a:t>
            </a:r>
            <a:endParaRPr lang="en-GB" sz="2400" dirty="0" smtClean="0"/>
          </a:p>
          <a:p>
            <a:pPr algn="l"/>
            <a:endParaRPr lang="en-GB" dirty="0"/>
          </a:p>
        </p:txBody>
      </p:sp>
      <p:sp>
        <p:nvSpPr>
          <p:cNvPr id="517124" name="Text Box 4"/>
          <p:cNvSpPr txBox="1">
            <a:spLocks noChangeArrowheads="1"/>
          </p:cNvSpPr>
          <p:nvPr/>
        </p:nvSpPr>
        <p:spPr bwMode="gray">
          <a:xfrm>
            <a:off x="1337481" y="1433750"/>
            <a:ext cx="736978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800" dirty="0" smtClean="0"/>
              <a:t>Al final no fue desaceleración, que </a:t>
            </a:r>
            <a:r>
              <a:rPr lang="es-ES" sz="2800" b="1" u="sng" dirty="0" smtClean="0"/>
              <a:t>fue una crisis y muy pero que muy grave, </a:t>
            </a:r>
            <a:r>
              <a:rPr lang="es-ES" sz="2800" dirty="0" smtClean="0"/>
              <a:t>crisis internacional pero que ha afectado a unos países más que a otros.</a:t>
            </a:r>
            <a:endParaRPr lang="en-GB" sz="2800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4" name="13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build="p" autoUpdateAnimBg="0" advAuto="1000"/>
      <p:bldP spid="517124" grpId="0" autoUpdateAnimBg="0"/>
      <p:bldP spid="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2196" y="3622272"/>
            <a:ext cx="7042245" cy="2027901"/>
          </a:xfrm>
        </p:spPr>
        <p:txBody>
          <a:bodyPr/>
          <a:lstStyle/>
          <a:p>
            <a:pPr algn="l"/>
            <a:r>
              <a:rPr lang="es-ES" sz="2800" dirty="0" smtClean="0"/>
              <a:t>Bajada de sueldo a los empleados públicos, congelación de pensiones, supresión cheque bebe, supresión rebaja 400 euros en IRPF…</a:t>
            </a:r>
            <a:endParaRPr lang="en-GB" sz="2800" dirty="0"/>
          </a:p>
        </p:txBody>
      </p:sp>
      <p:sp>
        <p:nvSpPr>
          <p:cNvPr id="517124" name="Text Box 4"/>
          <p:cNvSpPr txBox="1">
            <a:spLocks noChangeArrowheads="1"/>
          </p:cNvSpPr>
          <p:nvPr/>
        </p:nvSpPr>
        <p:spPr bwMode="gray">
          <a:xfrm>
            <a:off x="1378425" y="1310920"/>
            <a:ext cx="7369789" cy="25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dirty="0" smtClean="0"/>
              <a:t>Pero llegó 2010 y con un déficit galopante (11,1% en 2009), </a:t>
            </a:r>
            <a:r>
              <a:rPr lang="es-ES" sz="2800" b="1" dirty="0" smtClean="0"/>
              <a:t>al gobierno no le quedó más remedio que meter un            recorte histórico.</a:t>
            </a:r>
            <a:endParaRPr lang="es-ES" dirty="0" smtClean="0"/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GB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4" name="13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pic>
        <p:nvPicPr>
          <p:cNvPr id="10" name="9 Imagen" descr="Bocado-bille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5660" y="5145349"/>
            <a:ext cx="1008000" cy="1008000"/>
          </a:xfrm>
          <a:prstGeom prst="rect">
            <a:avLst/>
          </a:prstGeom>
        </p:spPr>
      </p:pic>
      <p:pic>
        <p:nvPicPr>
          <p:cNvPr id="13" name="12 Imagen" descr="Merke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95021" y="2242356"/>
            <a:ext cx="1695450" cy="139065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build="p" autoUpdateAnimBg="0" advAuto="1000"/>
      <p:bldP spid="517124" grpId="0" autoUpdateAnimBg="0"/>
      <p:bldP spid="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Text Box 4"/>
          <p:cNvSpPr txBox="1">
            <a:spLocks noChangeArrowheads="1"/>
          </p:cNvSpPr>
          <p:nvPr/>
        </p:nvSpPr>
        <p:spPr bwMode="gray">
          <a:xfrm>
            <a:off x="1323835" y="1679410"/>
            <a:ext cx="711048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b="1" dirty="0" smtClean="0"/>
              <a:t>La bajada de sueldo fue progresiva</a:t>
            </a:r>
            <a:r>
              <a:rPr lang="es-ES" sz="2800" dirty="0" smtClean="0"/>
              <a:t>, bajaron más los sueldos de los que tenían mayores retribuciones. Bien, es lógico, pero resulta que a los MIR, que en el primer año tienen unas retribuciones equivalentes a las de un pinche, se le hizo una </a:t>
            </a:r>
            <a:r>
              <a:rPr lang="es-ES" sz="2800" b="1" dirty="0" smtClean="0"/>
              <a:t>bajada muy superior</a:t>
            </a:r>
            <a:r>
              <a:rPr lang="es-ES" sz="2800" dirty="0" smtClean="0"/>
              <a:t> a la que por su nivel de sueldo le correspondería,  su recorte fue como al resto de médicos.</a:t>
            </a:r>
            <a:endParaRPr lang="es-ES" sz="2800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3" name="12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pic>
        <p:nvPicPr>
          <p:cNvPr id="14" name="13 Imagen" descr="Dinero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-1126207" y="2721092"/>
            <a:ext cx="3781849" cy="1041919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utoUpdateAnimBg="0"/>
      <p:bldP spid="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Text Box 4"/>
          <p:cNvSpPr txBox="1">
            <a:spLocks noChangeArrowheads="1"/>
          </p:cNvSpPr>
          <p:nvPr/>
        </p:nvSpPr>
        <p:spPr bwMode="gray">
          <a:xfrm>
            <a:off x="1405722" y="1269977"/>
            <a:ext cx="711048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dirty="0" smtClean="0"/>
              <a:t>La comparación se ha realizado con la categoría de Pinche, al ser </a:t>
            </a:r>
            <a:r>
              <a:rPr lang="es-ES" sz="2800" b="1" dirty="0" smtClean="0"/>
              <a:t>una de las que tienen menor sueldo en los Servicios de Salud</a:t>
            </a:r>
            <a:r>
              <a:rPr lang="es-ES" sz="2800" dirty="0" smtClean="0"/>
              <a:t>, no obstante goza de todo nuestro respeto, ya que es fundamental para el buen funcionamiento del Hospital y sin su trabajo, </a:t>
            </a:r>
            <a:r>
              <a:rPr lang="es-ES" sz="2800" dirty="0" smtClean="0"/>
              <a:t>sencillamente                           </a:t>
            </a:r>
            <a:r>
              <a:rPr lang="es-ES" sz="2800" dirty="0" smtClean="0"/>
              <a:t>los enfermos no comerían.</a:t>
            </a:r>
            <a:endParaRPr lang="es-ES" sz="2800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3" name="12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pic>
        <p:nvPicPr>
          <p:cNvPr id="9" name="8 Imagen" descr="Pinch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1066" y="3974270"/>
            <a:ext cx="2457450" cy="1857375"/>
          </a:xfrm>
          <a:prstGeom prst="rect">
            <a:avLst/>
          </a:prstGeom>
        </p:spPr>
      </p:pic>
      <p:pic>
        <p:nvPicPr>
          <p:cNvPr id="10" name="9 Imagen" descr="Pinches-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7495" y="5276514"/>
            <a:ext cx="978661" cy="864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utoUpdateAnimBg="0"/>
      <p:bldP spid="1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pic>
        <p:nvPicPr>
          <p:cNvPr id="12" name="11 Imagen" descr="Pinche-Tab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72304" y="2224585"/>
            <a:ext cx="7660808" cy="3756560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gray">
          <a:xfrm>
            <a:off x="750628" y="1474694"/>
            <a:ext cx="81613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smtClean="0"/>
              <a:t>Los datos de la tabla siguiente </a:t>
            </a:r>
            <a:r>
              <a:rPr lang="es-ES" sz="2800" b="1" smtClean="0"/>
              <a:t>hablan solos.</a:t>
            </a:r>
            <a:endParaRPr lang="es-ES" sz="2800" b="1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5" name="14 Imagen" descr="Mesa-redonda-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Text Box 4"/>
          <p:cNvSpPr txBox="1">
            <a:spLocks noChangeArrowheads="1"/>
          </p:cNvSpPr>
          <p:nvPr/>
        </p:nvSpPr>
        <p:spPr bwMode="gray">
          <a:xfrm>
            <a:off x="1351130" y="1188091"/>
            <a:ext cx="7110482" cy="252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dirty="0" smtClean="0"/>
              <a:t>El resultado es muy frustrante para el MIR que queda con sueldo inferior al que percibe el piche, </a:t>
            </a:r>
            <a:r>
              <a:rPr lang="es-ES" sz="2800" b="1" u="sng" dirty="0" smtClean="0"/>
              <a:t>parece un castigo por el mero hecho de ser médico.</a:t>
            </a:r>
            <a:endParaRPr lang="es-ES" sz="2800" dirty="0" smtClean="0"/>
          </a:p>
          <a:p>
            <a:pPr>
              <a:buNone/>
            </a:pPr>
            <a:endParaRPr lang="es-ES" sz="2800" dirty="0"/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258811" y="736600"/>
            <a:ext cx="1000125" cy="6121400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517131" name="Picture 11" descr="C:\Users\tm6292\Downloads\ce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324" y="0"/>
            <a:ext cx="1337278" cy="664325"/>
          </a:xfrm>
          <a:prstGeom prst="rect">
            <a:avLst/>
          </a:prstGeom>
          <a:noFill/>
        </p:spPr>
      </p:pic>
      <p:pic>
        <p:nvPicPr>
          <p:cNvPr id="517132" name="Picture 12" descr="C:\Users\tm6292\Downloads\OM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3987" y="0"/>
            <a:ext cx="1561223" cy="670083"/>
          </a:xfrm>
          <a:prstGeom prst="rect">
            <a:avLst/>
          </a:prstGeom>
          <a:noFill/>
        </p:spPr>
      </p:pic>
      <p:pic>
        <p:nvPicPr>
          <p:cNvPr id="11" name="10 Imagen" descr="Centroestudio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82436"/>
            <a:ext cx="1702867" cy="67556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3835068" y="621274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smtClean="0"/>
              <a:t>[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Vicente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Matas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Aguilera. Madrid 10 </a:t>
            </a:r>
            <a:r>
              <a:rPr lang="en-GB" sz="1400" err="1" smtClean="0">
                <a:solidFill>
                  <a:schemeClr val="accent4">
                    <a:lumMod val="75000"/>
                  </a:schemeClr>
                </a:solidFill>
              </a:rPr>
              <a:t>marzo</a:t>
            </a:r>
            <a:r>
              <a:rPr lang="en-GB" sz="1400" smtClean="0">
                <a:solidFill>
                  <a:schemeClr val="accent4">
                    <a:lumMod val="75000"/>
                  </a:schemeClr>
                </a:solidFill>
              </a:rPr>
              <a:t> 2012</a:t>
            </a:r>
            <a:endParaRPr lang="en-GB" sz="1400"/>
          </a:p>
        </p:txBody>
      </p:sp>
      <p:pic>
        <p:nvPicPr>
          <p:cNvPr id="14" name="13 Imagen" descr="Mesa-redonda-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053478" cy="1008000"/>
          </a:xfrm>
          <a:prstGeom prst="rect">
            <a:avLst/>
          </a:prstGeom>
        </p:spPr>
      </p:pic>
      <p:pic>
        <p:nvPicPr>
          <p:cNvPr id="10" name="9 Imagen" descr="Sueldo-MIR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43384" y="3040823"/>
            <a:ext cx="3212587" cy="1944000"/>
          </a:xfrm>
          <a:prstGeom prst="rect">
            <a:avLst/>
          </a:prstGeom>
        </p:spPr>
      </p:pic>
      <p:pic>
        <p:nvPicPr>
          <p:cNvPr id="15" name="14 Imagen" descr="medicos_carrer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75460" y="2607291"/>
            <a:ext cx="1663044" cy="1224000"/>
          </a:xfrm>
          <a:prstGeom prst="rect">
            <a:avLst/>
          </a:prstGeom>
        </p:spPr>
      </p:pic>
      <p:pic>
        <p:nvPicPr>
          <p:cNvPr id="16" name="15 Imagen" descr="Menos-recort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2440" y="4257986"/>
            <a:ext cx="1825042" cy="1908000"/>
          </a:xfrm>
          <a:prstGeom prst="rect">
            <a:avLst/>
          </a:prstGeom>
        </p:spPr>
      </p:pic>
      <p:pic>
        <p:nvPicPr>
          <p:cNvPr id="13" name="12 Imagen" descr="Pinche-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71429" y="3961807"/>
            <a:ext cx="3888816" cy="2016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utoUpdateAnimBg="0"/>
      <p:bldP spid="12" grpId="0" autoUpdateAnimBg="0"/>
    </p:bldLst>
  </p:timing>
</p:sld>
</file>

<file path=ppt/theme/theme1.xml><?xml version="1.0" encoding="utf-8"?>
<a:theme xmlns:a="http://schemas.openxmlformats.org/drawingml/2006/main" name="JJubilacion">
  <a:themeElements>
    <a:clrScheme name="wdttfeat_tp01225681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wdttfeat_tp0122568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4500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4500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wdttfeat_tp0122568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ttfeat_tp0122568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ttfeat_tp0122568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ttfeat_tp0122568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ttfeat_tp0122568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dttfeat_tp0122568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ttfeat_tp0122568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ttfeat_tp0122568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ttfeat_tp0122568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ttfeat_tp0122568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ttfeat_tp0122568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ttfeat_tp0122568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dttfeat_tp01225681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JJubilacion</Template>
  <TotalTime>6027</TotalTime>
  <Words>2880</Words>
  <Application>Microsoft Office PowerPoint</Application>
  <PresentationFormat>Presentación en pantalla (4:3)</PresentationFormat>
  <Paragraphs>524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JJubilacion</vt:lpstr>
      <vt:lpstr>La crisis económica y su impacto en la formación médica especializada.</vt:lpstr>
      <vt:lpstr>… Médicos Residentes en España.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 de Microsoft® Office  Word 2003</dc:title>
  <dc:creator>Windows User</dc:creator>
  <cp:lastModifiedBy>Windows User</cp:lastModifiedBy>
  <cp:revision>174</cp:revision>
  <dcterms:created xsi:type="dcterms:W3CDTF">2011-11-24T09:07:18Z</dcterms:created>
  <dcterms:modified xsi:type="dcterms:W3CDTF">2012-03-09T07:55:41Z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TC012256813082</vt:lpwstr>
  </property>
</Properties>
</file>